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14"/>
  </p:notesMasterIdLst>
  <p:handoutMasterIdLst>
    <p:handoutMasterId r:id="rId15"/>
  </p:handoutMasterIdLst>
  <p:sldIdLst>
    <p:sldId id="746" r:id="rId2"/>
    <p:sldId id="824" r:id="rId3"/>
    <p:sldId id="777" r:id="rId4"/>
    <p:sldId id="779" r:id="rId5"/>
    <p:sldId id="828" r:id="rId6"/>
    <p:sldId id="829" r:id="rId7"/>
    <p:sldId id="831" r:id="rId8"/>
    <p:sldId id="832" r:id="rId9"/>
    <p:sldId id="837" r:id="rId10"/>
    <p:sldId id="835" r:id="rId11"/>
    <p:sldId id="834" r:id="rId12"/>
    <p:sldId id="783" r:id="rId13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ヒラギノ角ゴ ProN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ヒラギノ角ゴ ProN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ヒラギノ角ゴ ProN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ヒラギノ角ゴ ProN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ヒラギノ角ゴ ProN W3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ヒラギノ角ゴ ProN W3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ヒラギノ角ゴ ProN W3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ヒラギノ角ゴ ProN W3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ヒラギノ角ゴ ProN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8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9B0D"/>
    <a:srgbClr val="81C605"/>
    <a:srgbClr val="A4DE6E"/>
    <a:srgbClr val="7BA559"/>
    <a:srgbClr val="85A665"/>
    <a:srgbClr val="DCE40C"/>
    <a:srgbClr val="FF9300"/>
    <a:srgbClr val="FFD579"/>
    <a:srgbClr val="E2E9F6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6" autoAdjust="0"/>
    <p:restoredTop sz="77367"/>
  </p:normalViewPr>
  <p:slideViewPr>
    <p:cSldViewPr>
      <p:cViewPr>
        <p:scale>
          <a:sx n="86" d="100"/>
          <a:sy n="86" d="100"/>
        </p:scale>
        <p:origin x="2768" y="256"/>
      </p:cViewPr>
      <p:guideLst>
        <p:guide orient="horz" pos="4128"/>
        <p:guide orient="horz" pos="864"/>
        <p:guide pos="2880"/>
        <p:guide pos="2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fld id="{AA78297D-2D08-4A70-8448-93102208E672}" type="datetime1">
              <a:rPr lang="en-US"/>
              <a:pPr>
                <a:defRPr/>
              </a:pPr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fld id="{9E868089-74F2-4141-943E-A1CD479E74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423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57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54" tIns="46127" rIns="92254" bIns="46127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9225" y="0"/>
            <a:ext cx="30257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54" tIns="46127" rIns="92254" bIns="46127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4410075"/>
            <a:ext cx="512445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54" tIns="46127" rIns="92254" bIns="461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257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54" tIns="46127" rIns="92254" bIns="46127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9225" y="8820150"/>
            <a:ext cx="30257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54" tIns="46127" rIns="92254" bIns="46127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fld id="{F42A4CC3-E400-46A1-BB29-7B24E0E613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15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>
            <a:spLocks noGrp="1"/>
          </p:cNvSpPr>
          <p:nvPr>
            <p:ph type="body" idx="1"/>
          </p:nvPr>
        </p:nvSpPr>
        <p:spPr>
          <a:xfrm>
            <a:off x="930275" y="4410075"/>
            <a:ext cx="5124450" cy="41767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433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C588D"/>
              </a:buClr>
              <a:buSzPct val="94000"/>
              <a:buFont typeface="Gill Sans" charset="0"/>
              <a:buChar char="•"/>
            </a:pPr>
            <a:endParaRPr lang="en-US" altLang="en-US" sz="1200" dirty="0" smtClean="0">
              <a:solidFill>
                <a:srgbClr val="3C3C3C"/>
              </a:solidFill>
              <a:latin typeface="Gill Sans" charset="0"/>
              <a:sym typeface="Gill Sans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 charset="0"/>
              <a:buChar char="•"/>
              <a:tabLst/>
              <a:defRPr/>
            </a:pPr>
            <a:r>
              <a:rPr lang="en-US" sz="1200" b="1" dirty="0" smtClean="0"/>
              <a:t>Robust, secure, and scalable production CI</a:t>
            </a:r>
          </a:p>
          <a:p>
            <a:pPr>
              <a:buClr>
                <a:srgbClr val="0C588D"/>
              </a:buClr>
              <a:buSzPct val="94000"/>
              <a:buFont typeface="Gill Sans" charset="0"/>
              <a:buChar char="•"/>
            </a:pPr>
            <a:endParaRPr lang="en-US" altLang="en-US" sz="1200" dirty="0" smtClean="0">
              <a:solidFill>
                <a:srgbClr val="3C3C3C"/>
              </a:solidFill>
              <a:latin typeface="Gill Sans" charset="0"/>
              <a:sym typeface="Gill Sans" charset="0"/>
            </a:endParaRPr>
          </a:p>
          <a:p>
            <a:pPr>
              <a:buClr>
                <a:srgbClr val="0C588D"/>
              </a:buClr>
              <a:buSzPct val="94000"/>
              <a:buFont typeface="Gill Sans" charset="0"/>
              <a:buChar char="•"/>
            </a:pPr>
            <a:r>
              <a:rPr lang="en-US" altLang="en-US" sz="1200" dirty="0" smtClean="0">
                <a:solidFill>
                  <a:srgbClr val="3C3C3C"/>
                </a:solidFill>
                <a:latin typeface="Gill Sans" charset="0"/>
                <a:sym typeface="Gill Sans" charset="0"/>
              </a:rPr>
              <a:t>State-of-the-art architecture based on CI best practices </a:t>
            </a:r>
          </a:p>
          <a:p>
            <a:pPr>
              <a:buClr>
                <a:srgbClr val="0C588D"/>
              </a:buClr>
              <a:buSzPct val="94000"/>
              <a:buFont typeface="Gill Sans" charset="0"/>
              <a:buChar char="•"/>
            </a:pPr>
            <a:r>
              <a:rPr lang="en-US" altLang="en-US" sz="1200" dirty="0" smtClean="0">
                <a:solidFill>
                  <a:srgbClr val="3C3C3C"/>
                </a:solidFill>
                <a:latin typeface="Gill Sans" charset="0"/>
                <a:sym typeface="Gill Sans" charset="0"/>
              </a:rPr>
              <a:t>Enterprise storage architecture</a:t>
            </a:r>
          </a:p>
          <a:p>
            <a:pPr>
              <a:buClr>
                <a:srgbClr val="0C588D"/>
              </a:buClr>
              <a:buSzPct val="94000"/>
              <a:buFont typeface="Gill Sans" charset="0"/>
              <a:buChar char="•"/>
            </a:pPr>
            <a:r>
              <a:rPr lang="en-US" altLang="en-US" sz="1200" dirty="0" smtClean="0">
                <a:solidFill>
                  <a:srgbClr val="3C3C3C"/>
                </a:solidFill>
                <a:latin typeface="Gill Sans" charset="0"/>
                <a:sym typeface="Gill Sans" charset="0"/>
              </a:rPr>
              <a:t>Flexible, highly-available network</a:t>
            </a:r>
          </a:p>
          <a:p>
            <a:pPr>
              <a:buClr>
                <a:srgbClr val="0C588D"/>
              </a:buClr>
              <a:buSzPct val="94000"/>
              <a:buFont typeface="Gill Sans" charset="0"/>
              <a:buChar char="•"/>
            </a:pPr>
            <a:r>
              <a:rPr lang="en-US" altLang="en-US" sz="1200" dirty="0" smtClean="0">
                <a:solidFill>
                  <a:srgbClr val="3C3C3C"/>
                </a:solidFill>
                <a:latin typeface="Gill Sans" charset="0"/>
                <a:sym typeface="Gill Sans" charset="0"/>
              </a:rPr>
              <a:t>24/7 delivery of data &amp; services</a:t>
            </a:r>
          </a:p>
          <a:p>
            <a:pPr>
              <a:buClr>
                <a:srgbClr val="0C588D"/>
              </a:buClr>
              <a:buSzPct val="94000"/>
              <a:buFont typeface="Gill Sans" charset="0"/>
              <a:buChar char="•"/>
            </a:pPr>
            <a:r>
              <a:rPr lang="en-US" altLang="en-US" sz="1200" dirty="0" smtClean="0">
                <a:solidFill>
                  <a:srgbClr val="3C3C3C"/>
                </a:solidFill>
                <a:latin typeface="Gill Sans" charset="0"/>
                <a:sym typeface="Gill Sans" charset="0"/>
              </a:rPr>
              <a:t>Redundant data delivery paths</a:t>
            </a:r>
          </a:p>
          <a:p>
            <a:pPr>
              <a:buClr>
                <a:srgbClr val="0C588D"/>
              </a:buClr>
              <a:buSzPct val="94000"/>
              <a:buFont typeface="Gill Sans" charset="0"/>
              <a:buChar char="•"/>
            </a:pPr>
            <a:r>
              <a:rPr lang="en-US" altLang="en-US" sz="1200" dirty="0" smtClean="0">
                <a:solidFill>
                  <a:srgbClr val="3C3C3C"/>
                </a:solidFill>
                <a:latin typeface="Gill Sans" charset="0"/>
                <a:sym typeface="Gill Sans" charset="0"/>
              </a:rPr>
              <a:t>Integrated cyber-security</a:t>
            </a:r>
          </a:p>
          <a:p>
            <a:pPr>
              <a:buClr>
                <a:srgbClr val="0C588D"/>
              </a:buClr>
              <a:buSzPct val="94000"/>
              <a:buFont typeface="Gill Sans" charset="0"/>
              <a:buChar char="•"/>
            </a:pPr>
            <a:r>
              <a:rPr lang="en-US" altLang="en-US" sz="1200" dirty="0" smtClean="0">
                <a:solidFill>
                  <a:srgbClr val="3C3C3C"/>
                </a:solidFill>
                <a:latin typeface="Gill Sans" charset="0"/>
                <a:sym typeface="Gill Sans" charset="0"/>
              </a:rPr>
              <a:t>Federated identity management</a:t>
            </a:r>
          </a:p>
          <a:p>
            <a:pPr>
              <a:buClr>
                <a:srgbClr val="0C588D"/>
              </a:buClr>
              <a:buSzPct val="94000"/>
              <a:buFont typeface="Gill Sans" charset="0"/>
              <a:buChar char="•"/>
            </a:pPr>
            <a:r>
              <a:rPr lang="en-US" altLang="en-US" sz="1200" dirty="0" smtClean="0">
                <a:solidFill>
                  <a:srgbClr val="3C3C3C"/>
                </a:solidFill>
                <a:latin typeface="Gill Sans" charset="0"/>
                <a:sym typeface="Gill Sans" charset="0"/>
              </a:rPr>
              <a:t>Comprehensive monitoring and analytics </a:t>
            </a:r>
            <a:endParaRPr lang="en-US" altLang="en-US" sz="1800" dirty="0" smtClean="0">
              <a:solidFill>
                <a:srgbClr val="3C3C3C"/>
              </a:solidFill>
              <a:latin typeface="Gill Sans" charset="0"/>
              <a:sym typeface="Gill Sans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54D08C-8BE1-9F4B-A40B-65E1DD1BFB7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0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0" y="-346075"/>
            <a:ext cx="9172575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34325" y="171450"/>
            <a:ext cx="909638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43650"/>
            <a:ext cx="4286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6408738"/>
            <a:ext cx="442913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Line 12"/>
          <p:cNvSpPr>
            <a:spLocks noChangeShapeType="1"/>
          </p:cNvSpPr>
          <p:nvPr/>
        </p:nvSpPr>
        <p:spPr bwMode="auto">
          <a:xfrm rot="10800000" flipH="1">
            <a:off x="27781" y="1676401"/>
            <a:ext cx="5819775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4" name="Picture 2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457200"/>
            <a:ext cx="1731962" cy="781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>
            <a:spLocks/>
          </p:cNvSpPr>
          <p:nvPr/>
        </p:nvSpPr>
        <p:spPr bwMode="auto">
          <a:xfrm>
            <a:off x="706438" y="1219200"/>
            <a:ext cx="446246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1pPr>
            <a:lvl2pPr marL="742950" indent="-28575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2pPr>
            <a:lvl3pPr marL="1143000" indent="-22860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3pPr>
            <a:lvl4pPr marL="1600200" indent="-22860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4pPr>
            <a:lvl5pPr marL="2057400" indent="-22860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9pPr>
          </a:lstStyle>
          <a:p>
            <a:pPr eaLnBrk="1" hangingPunct="1">
              <a:defRPr/>
            </a:pPr>
            <a:r>
              <a:rPr lang="en-US" altLang="en-US" sz="2000" b="0" dirty="0" smtClean="0">
                <a:solidFill>
                  <a:srgbClr val="003E6C"/>
                </a:solidFill>
                <a:sym typeface="Arial" charset="0"/>
              </a:rPr>
              <a:t>Ocean Observatories Initiative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0" y="6234113"/>
            <a:ext cx="9155113" cy="428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1pPr>
            <a:lvl2pPr marL="742950" indent="-28575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2pPr>
            <a:lvl3pPr marL="1143000" indent="-22860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3pPr>
            <a:lvl4pPr marL="1600200" indent="-22860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4pPr>
            <a:lvl5pPr marL="2057400" indent="-22860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9pPr>
          </a:lstStyle>
          <a:p>
            <a:pPr algn="ctr" eaLnBrk="1" hangingPunct="1">
              <a:defRPr/>
            </a:pPr>
            <a:endParaRPr lang="en-US" altLang="en-US" sz="2800" b="0" smtClean="0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92184" name="Rectangle 2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20119" y="4095544"/>
            <a:ext cx="4343400" cy="457200"/>
          </a:xfrm>
          <a:ln w="9525"/>
        </p:spPr>
        <p:txBody>
          <a:bodyPr lIns="91440" tIns="0" rIns="91440" bIns="0"/>
          <a:lstStyle>
            <a:lvl1pPr marL="0" indent="0">
              <a:buFont typeface="Times New Roman" pitchFamily="18" charset="0"/>
              <a:buNone/>
              <a:defRPr sz="1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2183" name="Rectangle 23"/>
          <p:cNvSpPr>
            <a:spLocks noGrp="1" noChangeArrowheads="1"/>
          </p:cNvSpPr>
          <p:nvPr>
            <p:ph type="ctrTitle" sz="quarter"/>
          </p:nvPr>
        </p:nvSpPr>
        <p:spPr>
          <a:xfrm>
            <a:off x="1572419" y="2788940"/>
            <a:ext cx="5638800" cy="990600"/>
          </a:xfrm>
          <a:ln w="9525"/>
        </p:spPr>
        <p:txBody>
          <a:bodyPr lIns="91440" tIns="45720" rIns="91440" bIns="4572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3" name="Picture 6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410325"/>
            <a:ext cx="2825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6410325"/>
            <a:ext cx="328613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0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408738"/>
            <a:ext cx="596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6" descr="Logo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6473825"/>
            <a:ext cx="742950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Shape 550"/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6436928" y="6426601"/>
            <a:ext cx="878272" cy="278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3274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885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673100"/>
            <a:ext cx="1962150" cy="5422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73100"/>
            <a:ext cx="5734050" cy="5422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CF5A9A-6D7A-4F80-9DAE-FD8D42BBC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27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8FBA5-8167-407F-8FC2-46F4F7D9C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351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96900"/>
            <a:ext cx="7848600" cy="469900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CCFC2-C0A2-457A-B4D2-AC032F51B0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477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1AA2B-C6EC-49B1-848C-9B04EA28AA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372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9400"/>
            <a:ext cx="384810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549400"/>
            <a:ext cx="384810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ED1B3-7FBF-4F18-B281-93B489CBE3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441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34DA4-DD36-4413-90B9-3EC0686C35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11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899E8-3FF8-4B2C-AE56-0FAA0C138C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255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0EA0D-324F-495C-89D6-83C4D23F68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55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43000"/>
            <a:ext cx="511175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53C42-591F-44C2-8786-936682D7DC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310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A6078-991A-4CC3-BDA7-B67C923B09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70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94" y="-346075"/>
            <a:ext cx="918007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934325" y="171450"/>
            <a:ext cx="909638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43650"/>
            <a:ext cx="4286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6408738"/>
            <a:ext cx="442913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410325"/>
            <a:ext cx="2825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6410325"/>
            <a:ext cx="328613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408738"/>
            <a:ext cx="596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5"/>
          <p:cNvSpPr>
            <a:spLocks/>
          </p:cNvSpPr>
          <p:nvPr/>
        </p:nvSpPr>
        <p:spPr bwMode="auto">
          <a:xfrm>
            <a:off x="0" y="6234113"/>
            <a:ext cx="9155113" cy="428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1pPr>
            <a:lvl2pPr marL="742950" indent="-28575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2pPr>
            <a:lvl3pPr marL="1143000" indent="-22860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3pPr>
            <a:lvl4pPr marL="1600200" indent="-22860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4pPr>
            <a:lvl5pPr marL="2057400" indent="-228600" defTabSz="342900" eaLnBrk="0" hangingPunct="0"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ヒラギノ角ゴ ProN W3" charset="-128"/>
              </a:defRPr>
            </a:lvl9pPr>
          </a:lstStyle>
          <a:p>
            <a:pPr algn="ctr" eaLnBrk="1" hangingPunct="1">
              <a:defRPr/>
            </a:pPr>
            <a:endParaRPr lang="en-US" altLang="en-US" sz="2800" b="0" smtClean="0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036" name="Line 2"/>
          <p:cNvSpPr>
            <a:spLocks noChangeShapeType="1"/>
          </p:cNvSpPr>
          <p:nvPr/>
        </p:nvSpPr>
        <p:spPr bwMode="auto">
          <a:xfrm rot="10800000" flipH="1">
            <a:off x="0" y="1143000"/>
            <a:ext cx="9144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73100"/>
            <a:ext cx="7848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Arial" charset="0"/>
              </a:rPr>
              <a:t>Click to edit Master title style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49400"/>
            <a:ext cx="78486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763000" y="64008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fld id="{4F8571D3-CDE4-48BA-8623-C85A9DA6C5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40" name="Picture 16" descr="Logo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6473825"/>
            <a:ext cx="742950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Shape 550"/>
          <p:cNvPicPr preferRelativeResize="0"/>
          <p:nvPr userDrawn="1"/>
        </p:nvPicPr>
        <p:blipFill rotWithShape="1">
          <a:blip r:embed="rId22">
            <a:alphaModFix/>
          </a:blip>
          <a:srcRect/>
          <a:stretch/>
        </p:blipFill>
        <p:spPr>
          <a:xfrm>
            <a:off x="6436928" y="6426601"/>
            <a:ext cx="878272" cy="2789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85" r:id="rId1"/>
    <p:sldLayoutId id="2147485586" r:id="rId2"/>
    <p:sldLayoutId id="2147485587" r:id="rId3"/>
    <p:sldLayoutId id="2147485588" r:id="rId4"/>
    <p:sldLayoutId id="2147485589" r:id="rId5"/>
    <p:sldLayoutId id="2147485590" r:id="rId6"/>
    <p:sldLayoutId id="2147485591" r:id="rId7"/>
    <p:sldLayoutId id="2147485592" r:id="rId8"/>
    <p:sldLayoutId id="2147485593" r:id="rId9"/>
    <p:sldLayoutId id="2147485594" r:id="rId10"/>
    <p:sldLayoutId id="2147485595" r:id="rId11"/>
    <p:sldLayoutId id="2147485596" r:id="rId12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3200">
          <a:solidFill>
            <a:srgbClr val="0C588D"/>
          </a:solidFill>
          <a:latin typeface="+mj-lt"/>
          <a:ea typeface="+mj-ea"/>
          <a:cs typeface="ヒラギノ角ゴ ProN W3" charset="-128"/>
          <a:sym typeface="Arial" charset="0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3200">
          <a:solidFill>
            <a:srgbClr val="0C588D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3200">
          <a:solidFill>
            <a:srgbClr val="0C588D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3200">
          <a:solidFill>
            <a:srgbClr val="0C588D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3200">
          <a:solidFill>
            <a:srgbClr val="0C588D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5pPr>
      <a:lvl6pPr marL="457200" algn="l" defTabSz="342900" rtl="0" eaLnBrk="0" fontAlgn="base" hangingPunct="0">
        <a:spcBef>
          <a:spcPct val="0"/>
        </a:spcBef>
        <a:spcAft>
          <a:spcPct val="0"/>
        </a:spcAft>
        <a:defRPr sz="3200">
          <a:solidFill>
            <a:srgbClr val="0C588D"/>
          </a:solidFill>
          <a:latin typeface="Arial" charset="0"/>
          <a:ea typeface="ヒラギノ角ゴ ProN W3" charset="-128"/>
          <a:sym typeface="Arial" charset="0"/>
        </a:defRPr>
      </a:lvl6pPr>
      <a:lvl7pPr marL="914400" algn="l" defTabSz="342900" rtl="0" eaLnBrk="0" fontAlgn="base" hangingPunct="0">
        <a:spcBef>
          <a:spcPct val="0"/>
        </a:spcBef>
        <a:spcAft>
          <a:spcPct val="0"/>
        </a:spcAft>
        <a:defRPr sz="3200">
          <a:solidFill>
            <a:srgbClr val="0C588D"/>
          </a:solidFill>
          <a:latin typeface="Arial" charset="0"/>
          <a:ea typeface="ヒラギノ角ゴ ProN W3" charset="-128"/>
          <a:sym typeface="Arial" charset="0"/>
        </a:defRPr>
      </a:lvl7pPr>
      <a:lvl8pPr marL="1371600" algn="l" defTabSz="342900" rtl="0" eaLnBrk="0" fontAlgn="base" hangingPunct="0">
        <a:spcBef>
          <a:spcPct val="0"/>
        </a:spcBef>
        <a:spcAft>
          <a:spcPct val="0"/>
        </a:spcAft>
        <a:defRPr sz="3200">
          <a:solidFill>
            <a:srgbClr val="0C588D"/>
          </a:solidFill>
          <a:latin typeface="Arial" charset="0"/>
          <a:ea typeface="ヒラギノ角ゴ ProN W3" charset="-128"/>
          <a:sym typeface="Arial" charset="0"/>
        </a:defRPr>
      </a:lvl8pPr>
      <a:lvl9pPr marL="1828800" algn="l" defTabSz="342900" rtl="0" eaLnBrk="0" fontAlgn="base" hangingPunct="0">
        <a:spcBef>
          <a:spcPct val="0"/>
        </a:spcBef>
        <a:spcAft>
          <a:spcPct val="0"/>
        </a:spcAft>
        <a:defRPr sz="3200">
          <a:solidFill>
            <a:srgbClr val="0C588D"/>
          </a:solidFill>
          <a:latin typeface="Arial" charset="0"/>
          <a:ea typeface="ヒラギノ角ゴ ProN W3" charset="-128"/>
          <a:sym typeface="Arial" charset="0"/>
        </a:defRPr>
      </a:lvl9pPr>
    </p:titleStyle>
    <p:bodyStyle>
      <a:lvl1pPr marL="228600" indent="-228600" algn="l" defTabSz="342900" rtl="0" eaLnBrk="0" fontAlgn="base" hangingPunct="0">
        <a:spcBef>
          <a:spcPct val="0"/>
        </a:spcBef>
        <a:spcAft>
          <a:spcPct val="0"/>
        </a:spcAft>
        <a:buClr>
          <a:srgbClr val="274676"/>
        </a:buClr>
        <a:buSzPct val="94000"/>
        <a:buFont typeface="Times New Roman" pitchFamily="18" charset="0"/>
        <a:buChar char="•"/>
        <a:defRPr sz="2800">
          <a:solidFill>
            <a:schemeClr val="tx1"/>
          </a:solidFill>
          <a:latin typeface="+mn-lt"/>
          <a:ea typeface="+mn-ea"/>
          <a:cs typeface="ヒラギノ角ゴ ProN W3" charset="-128"/>
        </a:defRPr>
      </a:lvl1pPr>
      <a:lvl2pPr marL="571500" indent="-228600" algn="l" defTabSz="342900" rtl="0" eaLnBrk="0" fontAlgn="base" hangingPunct="0">
        <a:spcBef>
          <a:spcPct val="0"/>
        </a:spcBef>
        <a:spcAft>
          <a:spcPct val="0"/>
        </a:spcAft>
        <a:buClr>
          <a:srgbClr val="274676"/>
        </a:buClr>
        <a:buSzPct val="94000"/>
        <a:buChar char="–"/>
        <a:defRPr sz="2400">
          <a:solidFill>
            <a:schemeClr val="tx1"/>
          </a:solidFill>
          <a:latin typeface="+mn-lt"/>
          <a:ea typeface="+mn-ea"/>
          <a:cs typeface="ヒラギノ角ゴ ProN W3" charset="-128"/>
        </a:defRPr>
      </a:lvl2pPr>
      <a:lvl3pPr marL="914400" indent="-228600" algn="l" defTabSz="342900" rtl="0" eaLnBrk="0" fontAlgn="base" hangingPunct="0">
        <a:spcBef>
          <a:spcPct val="0"/>
        </a:spcBef>
        <a:spcAft>
          <a:spcPct val="0"/>
        </a:spcAft>
        <a:buClr>
          <a:srgbClr val="274676"/>
        </a:buClr>
        <a:buSzPct val="94000"/>
        <a:buChar char="–"/>
        <a:defRPr sz="2000">
          <a:solidFill>
            <a:schemeClr val="tx1"/>
          </a:solidFill>
          <a:latin typeface="+mn-lt"/>
          <a:ea typeface="+mn-ea"/>
          <a:cs typeface="ヒラギノ角ゴ ProN W3" charset="-128"/>
        </a:defRPr>
      </a:lvl3pPr>
      <a:lvl4pPr marL="1257300" indent="-228600" algn="l" defTabSz="342900" rtl="0" eaLnBrk="0" fontAlgn="base" hangingPunct="0">
        <a:spcBef>
          <a:spcPct val="0"/>
        </a:spcBef>
        <a:spcAft>
          <a:spcPct val="0"/>
        </a:spcAft>
        <a:buClr>
          <a:srgbClr val="274676"/>
        </a:buClr>
        <a:buSzPct val="94000"/>
        <a:buChar char="–"/>
        <a:defRPr sz="1800">
          <a:solidFill>
            <a:schemeClr val="tx1"/>
          </a:solidFill>
          <a:latin typeface="+mn-lt"/>
          <a:ea typeface="+mn-ea"/>
          <a:cs typeface="ヒラギノ角ゴ ProN W3" charset="-128"/>
        </a:defRPr>
      </a:lvl4pPr>
      <a:lvl5pPr marL="1600200" indent="-228600" algn="l" defTabSz="342900" rtl="0" eaLnBrk="0" fontAlgn="base" hangingPunct="0">
        <a:spcBef>
          <a:spcPct val="0"/>
        </a:spcBef>
        <a:spcAft>
          <a:spcPct val="0"/>
        </a:spcAft>
        <a:buClr>
          <a:srgbClr val="274676"/>
        </a:buClr>
        <a:buSzPct val="94000"/>
        <a:buChar char="–"/>
        <a:defRPr sz="1600">
          <a:solidFill>
            <a:schemeClr val="tx1"/>
          </a:solidFill>
          <a:latin typeface="+mn-lt"/>
          <a:ea typeface="+mn-ea"/>
          <a:cs typeface="ヒラギノ角ゴ ProN W3" charset="-128"/>
        </a:defRPr>
      </a:lvl5pPr>
      <a:lvl6pPr marL="2057400" indent="-228600" algn="l" defTabSz="342900" rtl="0" eaLnBrk="0" fontAlgn="base" hangingPunct="0">
        <a:spcBef>
          <a:spcPct val="0"/>
        </a:spcBef>
        <a:spcAft>
          <a:spcPct val="0"/>
        </a:spcAft>
        <a:buClr>
          <a:srgbClr val="274676"/>
        </a:buClr>
        <a:buSzPct val="94000"/>
        <a:buChar char="–"/>
        <a:defRPr>
          <a:solidFill>
            <a:schemeClr val="tx1"/>
          </a:solidFill>
          <a:latin typeface="+mn-lt"/>
          <a:ea typeface="+mn-ea"/>
        </a:defRPr>
      </a:lvl6pPr>
      <a:lvl7pPr marL="2514600" indent="-228600" algn="l" defTabSz="342900" rtl="0" eaLnBrk="0" fontAlgn="base" hangingPunct="0">
        <a:spcBef>
          <a:spcPct val="0"/>
        </a:spcBef>
        <a:spcAft>
          <a:spcPct val="0"/>
        </a:spcAft>
        <a:buClr>
          <a:srgbClr val="274676"/>
        </a:buClr>
        <a:buSzPct val="94000"/>
        <a:buChar char="–"/>
        <a:defRPr>
          <a:solidFill>
            <a:schemeClr val="tx1"/>
          </a:solidFill>
          <a:latin typeface="+mn-lt"/>
          <a:ea typeface="+mn-ea"/>
        </a:defRPr>
      </a:lvl7pPr>
      <a:lvl8pPr marL="2971800" indent="-228600" algn="l" defTabSz="342900" rtl="0" eaLnBrk="0" fontAlgn="base" hangingPunct="0">
        <a:spcBef>
          <a:spcPct val="0"/>
        </a:spcBef>
        <a:spcAft>
          <a:spcPct val="0"/>
        </a:spcAft>
        <a:buClr>
          <a:srgbClr val="274676"/>
        </a:buClr>
        <a:buSzPct val="94000"/>
        <a:buChar char="–"/>
        <a:defRPr>
          <a:solidFill>
            <a:schemeClr val="tx1"/>
          </a:solidFill>
          <a:latin typeface="+mn-lt"/>
          <a:ea typeface="+mn-ea"/>
        </a:defRPr>
      </a:lvl8pPr>
      <a:lvl9pPr marL="3429000" indent="-228600" algn="l" defTabSz="342900" rtl="0" eaLnBrk="0" fontAlgn="base" hangingPunct="0">
        <a:spcBef>
          <a:spcPct val="0"/>
        </a:spcBef>
        <a:spcAft>
          <a:spcPct val="0"/>
        </a:spcAft>
        <a:buClr>
          <a:srgbClr val="274676"/>
        </a:buClr>
        <a:buSzPct val="94000"/>
        <a:buChar char="–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4" Type="http://schemas.openxmlformats.org/officeDocument/2006/relationships/image" Target="../media/image12.wmf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1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subTitle" idx="1"/>
          </p:nvPr>
        </p:nvSpPr>
        <p:spPr>
          <a:xfrm>
            <a:off x="1874044" y="2819400"/>
            <a:ext cx="5562600" cy="1219200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4676"/>
              </a:buClr>
              <a:buSzPct val="25000"/>
              <a:buFont typeface="Times New Roman"/>
              <a:buNone/>
            </a:pPr>
            <a:r>
              <a:rPr lang="en-US" sz="200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Ivan</a:t>
            </a:r>
            <a:r>
              <a:rPr lang="en-US" sz="200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Rodero</a:t>
            </a:r>
            <a:endParaRPr lang="en-US" sz="20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dirty="0" smtClean="0">
                <a:solidFill>
                  <a:schemeClr val="dk1"/>
                </a:solidFill>
              </a:rPr>
              <a:t>Associate Research Professor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4676"/>
              </a:buClr>
              <a:buSzPct val="25000"/>
              <a:buFont typeface="Times New Roman"/>
              <a:buNone/>
            </a:pPr>
            <a:r>
              <a:rPr lang="en-US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Associate Director for Technical Operations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4676"/>
              </a:buClr>
              <a:buSzPct val="25000"/>
              <a:buFont typeface="Times New Roman"/>
              <a:buNone/>
            </a:pPr>
            <a:r>
              <a:rPr lang="en-US" dirty="0" smtClean="0">
                <a:solidFill>
                  <a:schemeClr val="dk1"/>
                </a:solidFill>
              </a:rPr>
              <a:t>Rutgers </a:t>
            </a:r>
            <a:r>
              <a:rPr lang="en-US" dirty="0" smtClean="0">
                <a:solidFill>
                  <a:schemeClr val="dk1"/>
                </a:solidFill>
              </a:rPr>
              <a:t>Discovery Informatics Institute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4676"/>
              </a:buClr>
              <a:buSzPct val="25000"/>
              <a:buFont typeface="Times New Roman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4676"/>
              </a:buClr>
              <a:buSzPct val="25000"/>
              <a:buFont typeface="Times New Roman"/>
              <a:buNone/>
            </a:pPr>
            <a:endParaRPr lang="en-US" sz="12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4676"/>
              </a:buClr>
              <a:buSzPct val="25000"/>
              <a:buFont typeface="Times New Roman"/>
              <a:buNone/>
            </a:pPr>
            <a:endParaRPr lang="en-US" sz="1600" b="1" dirty="0" smtClean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74676"/>
              </a:buClr>
              <a:buFont typeface="Times New Roman"/>
              <a:buNone/>
            </a:pPr>
            <a:endParaRPr sz="16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Shape 703"/>
          <p:cNvSpPr txBox="1">
            <a:spLocks noGrp="1"/>
          </p:cNvSpPr>
          <p:nvPr>
            <p:ph type="ctrTitle"/>
          </p:nvPr>
        </p:nvSpPr>
        <p:spPr>
          <a:xfrm>
            <a:off x="609600" y="2057400"/>
            <a:ext cx="75438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3000" b="1" dirty="0" smtClean="0">
                <a:solidFill>
                  <a:schemeClr val="dk1"/>
                </a:solidFill>
                <a:sym typeface="Arial"/>
              </a:rPr>
              <a:t>CI</a:t>
            </a:r>
            <a:r>
              <a:rPr lang="en-US" sz="3000" b="1" dirty="0" smtClean="0">
                <a:solidFill>
                  <a:schemeClr val="dk1"/>
                </a:solidFill>
              </a:rPr>
              <a:t> </a:t>
            </a:r>
            <a:r>
              <a:rPr lang="en-US" sz="3000" b="1" dirty="0">
                <a:solidFill>
                  <a:schemeClr val="dk1"/>
                </a:solidFill>
              </a:rPr>
              <a:t>Models, Challenges, Best Practices</a:t>
            </a:r>
            <a:endParaRPr lang="en-US" sz="3000" b="1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99"/>
          <a:stretch>
            <a:fillRect/>
          </a:stretch>
        </p:blipFill>
        <p:spPr bwMode="auto">
          <a:xfrm>
            <a:off x="6736278" y="3789090"/>
            <a:ext cx="2102922" cy="237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2" r="31566" b="1445"/>
          <a:stretch>
            <a:fillRect/>
          </a:stretch>
        </p:blipFill>
        <p:spPr bwMode="auto">
          <a:xfrm>
            <a:off x="3810000" y="4251352"/>
            <a:ext cx="2286000" cy="191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Endurance_lo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8" y="4271012"/>
            <a:ext cx="2938152" cy="190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531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Digital Still Camera </a:t>
            </a:r>
            <a:r>
              <a:rPr lang="mr-IN" sz="2400" dirty="0" smtClean="0"/>
              <a:t>–</a:t>
            </a:r>
            <a:r>
              <a:rPr lang="en-US" sz="2400" dirty="0" smtClean="0"/>
              <a:t> Image Analysis on </a:t>
            </a:r>
            <a:r>
              <a:rPr lang="en-US" sz="2400" dirty="0" smtClean="0"/>
              <a:t>CI/Cloud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5" y="1710154"/>
            <a:ext cx="3581400" cy="42486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CCFC2-C0A2-457A-B4D2-AC032F51B0F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88" y="1275644"/>
            <a:ext cx="1568465" cy="1315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1" y="1275644"/>
            <a:ext cx="1600199" cy="1341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12192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Architecture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219700" y="27432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Implementations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78" y="3048000"/>
            <a:ext cx="4419600" cy="15349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78" y="4572000"/>
            <a:ext cx="4648200" cy="15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291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Continuity/robustness </a:t>
            </a:r>
            <a:r>
              <a:rPr lang="en-US" sz="2400" dirty="0"/>
              <a:t>vs. forward-looking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Obsolescence plans</a:t>
            </a:r>
          </a:p>
          <a:p>
            <a:pPr lvl="1"/>
            <a:r>
              <a:rPr lang="en-US" sz="1600" dirty="0" smtClean="0"/>
              <a:t>Upgrades, technology refresh (hardware, </a:t>
            </a:r>
            <a:r>
              <a:rPr lang="en-US" sz="1600" dirty="0"/>
              <a:t>f</a:t>
            </a:r>
            <a:r>
              <a:rPr lang="en-US" sz="1600" dirty="0" smtClean="0"/>
              <a:t>ree </a:t>
            </a:r>
            <a:r>
              <a:rPr lang="en-US" sz="1600" dirty="0"/>
              <a:t>and open-source </a:t>
            </a:r>
            <a:r>
              <a:rPr lang="en-US" sz="1600" dirty="0" smtClean="0"/>
              <a:t>software, etc.)</a:t>
            </a:r>
            <a:endParaRPr lang="en-US" sz="1600" dirty="0" smtClean="0"/>
          </a:p>
          <a:p>
            <a:pPr lvl="1"/>
            <a:r>
              <a:rPr lang="en-US" sz="1600" dirty="0" smtClean="0"/>
              <a:t>Evolving technologies </a:t>
            </a:r>
          </a:p>
          <a:p>
            <a:pPr lvl="2"/>
            <a:r>
              <a:rPr lang="en-US" sz="1600" dirty="0"/>
              <a:t>F</a:t>
            </a:r>
            <a:r>
              <a:rPr lang="en-US" sz="1600" dirty="0" smtClean="0"/>
              <a:t>rom messaging system X to Y</a:t>
            </a:r>
          </a:p>
          <a:p>
            <a:pPr lvl="2"/>
            <a:r>
              <a:rPr lang="en-US" sz="1600" dirty="0" smtClean="0"/>
              <a:t>From relational to key-value store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Standard technologies/frameworks</a:t>
            </a:r>
          </a:p>
          <a:p>
            <a:pPr lvl="1"/>
            <a:r>
              <a:rPr lang="en-US" sz="1600" dirty="0"/>
              <a:t>Scalable building blocks (e.g., Cassandra, </a:t>
            </a:r>
            <a:r>
              <a:rPr lang="en-US" sz="1600" dirty="0" err="1"/>
              <a:t>R</a:t>
            </a:r>
            <a:r>
              <a:rPr lang="en-US" sz="1600" dirty="0" err="1" smtClean="0"/>
              <a:t>abbitMQ</a:t>
            </a:r>
            <a:r>
              <a:rPr lang="en-US" sz="1600" dirty="0"/>
              <a:t>, etc.)</a:t>
            </a:r>
          </a:p>
          <a:p>
            <a:pPr lvl="1"/>
            <a:r>
              <a:rPr lang="en-US" sz="1600" dirty="0" smtClean="0"/>
              <a:t>Interoperable (guided by industry)</a:t>
            </a:r>
          </a:p>
          <a:p>
            <a:pPr lvl="1"/>
            <a:r>
              <a:rPr lang="en-US" sz="1600" dirty="0" smtClean="0"/>
              <a:t>Large </a:t>
            </a:r>
            <a:r>
              <a:rPr lang="en-US" sz="1600" dirty="0" smtClean="0"/>
              <a:t>communities</a:t>
            </a:r>
          </a:p>
          <a:p>
            <a:pPr lvl="1"/>
            <a:r>
              <a:rPr lang="en-US" sz="1600" dirty="0" smtClean="0"/>
              <a:t>Continuity while technology evolves?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Innovative technologies and solutions - </a:t>
            </a:r>
            <a:r>
              <a:rPr lang="en-US" sz="2000" dirty="0"/>
              <a:t>Integration or CI </a:t>
            </a:r>
            <a:r>
              <a:rPr lang="en-US" sz="2000" dirty="0" smtClean="0"/>
              <a:t>upgrade</a:t>
            </a:r>
          </a:p>
          <a:p>
            <a:pPr lvl="1"/>
            <a:r>
              <a:rPr lang="en-US" sz="1600" dirty="0" smtClean="0"/>
              <a:t>Side effort (facilities funded for specific scope of work)</a:t>
            </a:r>
          </a:p>
          <a:p>
            <a:pPr lvl="1"/>
            <a:r>
              <a:rPr lang="en-US" sz="1600" dirty="0" smtClean="0"/>
              <a:t>Integration best </a:t>
            </a:r>
            <a:r>
              <a:rPr lang="en-US" sz="1600" dirty="0" smtClean="0"/>
              <a:t>practices?</a:t>
            </a:r>
            <a:endParaRPr lang="en-US" sz="1600" dirty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CCFC2-C0A2-457A-B4D2-AC032F51B0F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0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672" y="4476434"/>
            <a:ext cx="382625" cy="382625"/>
          </a:xfrm>
          <a:prstGeom prst="rect">
            <a:avLst/>
          </a:prstGeom>
        </p:spPr>
      </p:pic>
      <p:pic>
        <p:nvPicPr>
          <p:cNvPr id="5" name="Picture 4" descr="Twitter_bird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928" y="4875922"/>
            <a:ext cx="421369" cy="421369"/>
          </a:xfrm>
          <a:prstGeom prst="rect">
            <a:avLst/>
          </a:prstGeom>
        </p:spPr>
      </p:pic>
      <p:pic>
        <p:nvPicPr>
          <p:cNvPr id="6" name="Picture 5" descr="iconmonstr-laptop-4-icon-2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2630" y="5299385"/>
            <a:ext cx="489287" cy="489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1917" y="4489727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D0001D"/>
                </a:solidFill>
                <a:latin typeface="Avenir   "/>
                <a:cs typeface="Avenir   "/>
              </a:rPr>
              <a:t>facebook.com</a:t>
            </a:r>
            <a:r>
              <a:rPr lang="en-US" sz="1800" dirty="0">
                <a:solidFill>
                  <a:srgbClr val="D0001D"/>
                </a:solidFill>
                <a:latin typeface="Avenir   "/>
                <a:cs typeface="Avenir   "/>
              </a:rPr>
              <a:t>/ru</a:t>
            </a:r>
            <a:r>
              <a:rPr lang="en-US" sz="1800" dirty="0" smtClean="0">
                <a:solidFill>
                  <a:srgbClr val="D0001D"/>
                </a:solidFill>
                <a:latin typeface="Avenir   "/>
                <a:cs typeface="Avenir   "/>
              </a:rPr>
              <a:t>tgersRDI2</a:t>
            </a:r>
            <a:endParaRPr lang="en-US" sz="1800" dirty="0">
              <a:solidFill>
                <a:srgbClr val="D0001D"/>
              </a:solidFill>
              <a:latin typeface="Avenir   "/>
              <a:cs typeface="Avenir   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1917" y="492795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D0001D"/>
                </a:solidFill>
                <a:latin typeface="Avenir   "/>
                <a:cs typeface="Avenir   "/>
              </a:rPr>
              <a:t>@</a:t>
            </a:r>
            <a:r>
              <a:rPr lang="en-US" sz="1800" dirty="0" smtClean="0">
                <a:solidFill>
                  <a:srgbClr val="D0001D"/>
                </a:solidFill>
                <a:latin typeface="Avenir   "/>
                <a:cs typeface="Avenir   "/>
              </a:rPr>
              <a:t>RDI2_rutgers</a:t>
            </a:r>
            <a:endParaRPr lang="en-US" sz="1800" dirty="0">
              <a:solidFill>
                <a:srgbClr val="D0001D"/>
              </a:solidFill>
              <a:latin typeface="Avenir   "/>
              <a:cs typeface="Avenir   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1917" y="5419340"/>
            <a:ext cx="194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D0001D"/>
                </a:solidFill>
                <a:latin typeface="Avenir   "/>
                <a:cs typeface="Avenir   "/>
              </a:rPr>
              <a:t>rdi2.rutgers.edu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96003" y="2057400"/>
            <a:ext cx="342491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Thank You!</a:t>
            </a:r>
          </a:p>
          <a:p>
            <a:pPr algn="ctr"/>
            <a:endParaRPr lang="en-US" sz="2800" b="1" dirty="0">
              <a:solidFill>
                <a:srgbClr val="D0001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2630" y="3188955"/>
            <a:ext cx="316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irodero@rutgers.edu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95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Content Placeholder 3" descr="ooi_map_new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179" b="-4472"/>
          <a:stretch>
            <a:fillRect/>
          </a:stretch>
        </p:blipFill>
        <p:spPr>
          <a:xfrm>
            <a:off x="533400" y="457200"/>
            <a:ext cx="4876800" cy="5999678"/>
          </a:xfrm>
        </p:spPr>
      </p:pic>
      <p:sp>
        <p:nvSpPr>
          <p:cNvPr id="7170" name="TextBox 4"/>
          <p:cNvSpPr txBox="1">
            <a:spLocks noChangeArrowheads="1"/>
          </p:cNvSpPr>
          <p:nvPr/>
        </p:nvSpPr>
        <p:spPr bwMode="auto">
          <a:xfrm>
            <a:off x="5565422" y="1253066"/>
            <a:ext cx="3454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-128"/>
                <a:sym typeface="Arial" charset="0"/>
              </a:defRPr>
            </a:lvl9pPr>
          </a:lstStyle>
          <a:p>
            <a:r>
              <a:rPr lang="en-US" altLang="x-none" sz="1400" b="0" dirty="0"/>
              <a:t>Select critical locations, of high science impact yet data sparse due to challenging nature</a:t>
            </a:r>
          </a:p>
          <a:p>
            <a:endParaRPr lang="en-US" altLang="x-none" sz="1400" b="0" dirty="0"/>
          </a:p>
          <a:p>
            <a:r>
              <a:rPr lang="en-US" altLang="x-none" sz="1400" b="0" dirty="0"/>
              <a:t>Deploy cutting edge platforms</a:t>
            </a:r>
          </a:p>
          <a:p>
            <a:endParaRPr lang="en-US" altLang="x-none" sz="1400" b="0" dirty="0"/>
          </a:p>
          <a:p>
            <a:r>
              <a:rPr lang="en-US" altLang="x-none" sz="1400" b="0" dirty="0"/>
              <a:t>Equip with multidisciplinary sensors</a:t>
            </a:r>
          </a:p>
          <a:p>
            <a:endParaRPr lang="en-US" altLang="x-none" sz="1400" b="0" dirty="0"/>
          </a:p>
          <a:p>
            <a:r>
              <a:rPr lang="en-US" altLang="x-none" sz="1400" b="0" dirty="0"/>
              <a:t>Provide as much real time data as possible</a:t>
            </a:r>
          </a:p>
          <a:p>
            <a:endParaRPr lang="en-US" altLang="x-none" sz="1400" b="0" dirty="0"/>
          </a:p>
          <a:p>
            <a:r>
              <a:rPr lang="en-US" altLang="x-none" sz="1400" b="0" dirty="0"/>
              <a:t>Provide as much  interactive capability as possible</a:t>
            </a:r>
          </a:p>
          <a:p>
            <a:endParaRPr lang="en-US" altLang="x-none" sz="1400" b="0" dirty="0"/>
          </a:p>
          <a:p>
            <a:r>
              <a:rPr lang="en-US" altLang="x-none" sz="1400" b="0" dirty="0"/>
              <a:t>Provide additional bandwidth and carrying capacity</a:t>
            </a:r>
          </a:p>
          <a:p>
            <a:endParaRPr lang="en-US" altLang="x-none" sz="1400" b="0" dirty="0"/>
          </a:p>
          <a:p>
            <a:r>
              <a:rPr lang="en-US" altLang="x-none" sz="1400" b="0" dirty="0"/>
              <a:t>Launch crucial long-term measurements that resolve high frequencies and episodic events</a:t>
            </a:r>
          </a:p>
          <a:p>
            <a:endParaRPr lang="en-US" altLang="x-none" sz="1400" b="0" dirty="0"/>
          </a:p>
          <a:p>
            <a:r>
              <a:rPr lang="en-US" altLang="x-none" sz="1400" b="0" dirty="0"/>
              <a:t>Make all data available</a:t>
            </a: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51176"/>
            <a:ext cx="3200400" cy="2035871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50800" dist="76200" dir="2700000" sx="105000" sy="105000" algn="t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-2822" y="5989736"/>
            <a:ext cx="391507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ooinet.oceanobservatories.org</a:t>
            </a:r>
            <a:endParaRPr lang="en-US" sz="2000" b="1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2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OOI CI Overall Architecture</a:t>
            </a:r>
            <a:endParaRPr lang="en-US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 descr="ooi_arch_n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61780"/>
            <a:ext cx="6947170" cy="501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50"/>
          <p:cNvSpPr/>
          <p:nvPr/>
        </p:nvSpPr>
        <p:spPr>
          <a:xfrm>
            <a:off x="6705600" y="4594317"/>
            <a:ext cx="2265851" cy="1534008"/>
          </a:xfrm>
          <a:prstGeom prst="wedgeRoundRectCallout">
            <a:avLst>
              <a:gd name="adj1" fmla="val -23874"/>
              <a:gd name="adj2" fmla="val -50752"/>
              <a:gd name="adj3" fmla="val 0"/>
            </a:avLst>
          </a:prstGeom>
          <a:solidFill>
            <a:srgbClr val="FCE5C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x-none" sz="1200" u="sng" dirty="0" smtClean="0">
                <a:latin typeface="Consolas"/>
                <a:ea typeface="Consolas"/>
                <a:cs typeface="Consolas"/>
                <a:sym typeface="Consolas"/>
              </a:rPr>
              <a:t>Overall Capacity:</a:t>
            </a:r>
          </a:p>
          <a:p>
            <a:pPr lvl="0" rtl="0">
              <a:spcBef>
                <a:spcPts val="0"/>
              </a:spcBef>
              <a:buNone/>
            </a:pPr>
            <a:endParaRPr lang="x-none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~</a:t>
            </a:r>
            <a:r>
              <a:rPr lang="x-none" sz="1200" dirty="0" smtClean="0">
                <a:latin typeface="Consolas"/>
                <a:ea typeface="Consolas"/>
                <a:cs typeface="Consolas"/>
                <a:sym typeface="Consolas"/>
              </a:rPr>
              <a:t>25PB </a:t>
            </a:r>
            <a:r>
              <a:rPr lang="x-none" sz="1200" dirty="0" smtClean="0">
                <a:latin typeface="Consolas"/>
                <a:ea typeface="Consolas"/>
                <a:cs typeface="Consolas"/>
                <a:sym typeface="Consolas"/>
              </a:rPr>
              <a:t>storage</a:t>
            </a:r>
          </a:p>
          <a:p>
            <a:pPr>
              <a:spcBef>
                <a:spcPts val="0"/>
              </a:spcBef>
            </a:pPr>
            <a:r>
              <a:rPr lang="x-none" sz="1200" dirty="0" smtClean="0"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30+</a:t>
            </a:r>
            <a:r>
              <a:rPr lang="x-none" sz="12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x-none" sz="1200" dirty="0">
                <a:latin typeface="Consolas"/>
                <a:ea typeface="Consolas"/>
                <a:cs typeface="Consolas"/>
                <a:sym typeface="Consolas"/>
              </a:rPr>
              <a:t>servers (dual Xeon)</a:t>
            </a:r>
            <a:endParaRPr lang="en-US"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</a:pPr>
            <a:r>
              <a:rPr lang="en-US" altLang="en-US" sz="1200" dirty="0">
                <a:latin typeface="Consolas"/>
                <a:ea typeface="Consolas"/>
                <a:cs typeface="Consolas"/>
              </a:rPr>
              <a:t>100G network backbone</a:t>
            </a:r>
          </a:p>
          <a:p>
            <a:pPr marL="0" indent="0">
              <a:spcBef>
                <a:spcPts val="0"/>
              </a:spcBef>
            </a:pPr>
            <a:r>
              <a:rPr lang="en-US" altLang="en-US" sz="1200" dirty="0">
                <a:latin typeface="Consolas"/>
                <a:ea typeface="Consolas"/>
                <a:cs typeface="Consolas"/>
              </a:rPr>
              <a:t>Palo Alto </a:t>
            </a:r>
            <a:r>
              <a:rPr lang="en-US" altLang="en-US" sz="1200" dirty="0" smtClean="0">
                <a:latin typeface="Consolas"/>
                <a:ea typeface="Consolas"/>
                <a:cs typeface="Consolas"/>
              </a:rPr>
              <a:t>Firewalls</a:t>
            </a:r>
            <a:endParaRPr lang="x-none" sz="12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9850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571500" y="582485"/>
            <a:ext cx="8343900" cy="519113"/>
          </a:xfrm>
        </p:spPr>
        <p:txBody>
          <a:bodyPr/>
          <a:lstStyle/>
          <a:p>
            <a:r>
              <a:rPr lang="en-US" altLang="en-US" dirty="0">
                <a:latin typeface="Helvetica Neue" charset="0"/>
                <a:ea typeface="Helvetica Neue" charset="0"/>
                <a:cs typeface="Helvetica Neue" charset="0"/>
              </a:rPr>
              <a:t>Integrated Software Stack</a:t>
            </a:r>
            <a:endParaRPr lang="en-US" altLang="en-US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57200" y="4815894"/>
            <a:ext cx="7924800" cy="42979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ea typeface="ヒラギノ角ゴ ProN W3" pitchFamily="1" charset="-128"/>
                <a:cs typeface="Gill Sans"/>
                <a:sym typeface="Arial" charset="0"/>
              </a:rPr>
              <a:t>uFrame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ea typeface="ヒラギノ角ゴ ProN W3" pitchFamily="1" charset="-128"/>
                <a:cs typeface="Gill Sans"/>
                <a:sym typeface="Arial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Gill Sans"/>
                <a:ea typeface="ヒラギノ角ゴ ProN W3" pitchFamily="1" charset="-128"/>
                <a:cs typeface="Gill Sans"/>
                <a:sym typeface="Arial" charset="0"/>
              </a:rPr>
              <a:t>Service-Oriented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ea typeface="ヒラギノ角ゴ ProN W3" pitchFamily="1" charset="-128"/>
                <a:cs typeface="Gill Sans"/>
                <a:sym typeface="Arial" charset="0"/>
              </a:rPr>
              <a:t>Infrastructure</a:t>
            </a:r>
          </a:p>
        </p:txBody>
      </p:sp>
      <p:sp>
        <p:nvSpPr>
          <p:cNvPr id="5" name="Shape 318"/>
          <p:cNvSpPr/>
          <p:nvPr/>
        </p:nvSpPr>
        <p:spPr>
          <a:xfrm>
            <a:off x="3230941" y="5336976"/>
            <a:ext cx="1295400" cy="711465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1800" b="1" dirty="0" smtClean="0">
                <a:latin typeface="Gill Sans"/>
                <a:cs typeface="Gill Sans"/>
              </a:rPr>
              <a:t>OOI Data</a:t>
            </a:r>
            <a:endParaRPr lang="en" sz="1800" b="1" dirty="0">
              <a:latin typeface="Gill Sans"/>
              <a:cs typeface="Gill Sans"/>
            </a:endParaRPr>
          </a:p>
        </p:txBody>
      </p:sp>
      <p:pic>
        <p:nvPicPr>
          <p:cNvPr id="4" name="Picture 3" descr="Screen Shot 2016-12-06 at 10.3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64" y="1516568"/>
            <a:ext cx="1600200" cy="138754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12-06 at 10.40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139494"/>
            <a:ext cx="1905938" cy="1074805"/>
          </a:xfrm>
          <a:prstGeom prst="rect">
            <a:avLst/>
          </a:prstGeom>
        </p:spPr>
      </p:pic>
      <p:pic>
        <p:nvPicPr>
          <p:cNvPr id="9" name="Picture 1" descr="Screen Shot 2016-10-19 at 8.23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094"/>
            <a:ext cx="3124200" cy="23055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1000" sy="101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52" y="3368094"/>
            <a:ext cx="1555648" cy="1028802"/>
          </a:xfrm>
          <a:prstGeom prst="rect">
            <a:avLst/>
          </a:prstGeom>
          <a:effectLst>
            <a:outerShdw blurRad="50800" dist="38100" dir="2700000" sx="101000" sy="101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91894"/>
            <a:ext cx="1752600" cy="1037280"/>
          </a:xfrm>
          <a:prstGeom prst="rect">
            <a:avLst/>
          </a:prstGeom>
          <a:effectLst>
            <a:outerShdw blurRad="50800" dist="38100" dir="2700000" sx="101000" sy="101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31" y="1653468"/>
            <a:ext cx="1905000" cy="1193218"/>
          </a:xfrm>
          <a:prstGeom prst="rect">
            <a:avLst/>
          </a:prstGeom>
          <a:effectLst>
            <a:outerShdw blurRad="50800" dist="38100" dir="2700000" sx="101000" sy="101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 bwMode="auto">
          <a:xfrm>
            <a:off x="228600" y="1310694"/>
            <a:ext cx="0" cy="4861506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28600" y="6172200"/>
            <a:ext cx="8686800" cy="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657600" y="4584519"/>
            <a:ext cx="5257800" cy="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8915400" y="4603922"/>
            <a:ext cx="0" cy="1584904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3657132" y="1327320"/>
            <a:ext cx="0" cy="329523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V="1">
            <a:off x="225813" y="1310694"/>
            <a:ext cx="3431787" cy="13377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hape 319"/>
          <p:cNvCxnSpPr>
            <a:endCxn id="2" idx="0"/>
          </p:cNvCxnSpPr>
          <p:nvPr/>
        </p:nvCxnSpPr>
        <p:spPr>
          <a:xfrm rot="16200000" flipH="1">
            <a:off x="4228082" y="4624376"/>
            <a:ext cx="379810" cy="322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35" name="Shape 319"/>
          <p:cNvCxnSpPr/>
          <p:nvPr/>
        </p:nvCxnSpPr>
        <p:spPr>
          <a:xfrm rot="5400000">
            <a:off x="7129124" y="4495615"/>
            <a:ext cx="650136" cy="312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36" name="Shape 319"/>
          <p:cNvCxnSpPr/>
          <p:nvPr/>
        </p:nvCxnSpPr>
        <p:spPr>
          <a:xfrm rot="16200000" flipH="1">
            <a:off x="5879533" y="4590469"/>
            <a:ext cx="463552" cy="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44" name="TextBox 17"/>
          <p:cNvSpPr txBox="1">
            <a:spLocks noChangeArrowheads="1"/>
          </p:cNvSpPr>
          <p:nvPr/>
        </p:nvSpPr>
        <p:spPr bwMode="auto">
          <a:xfrm>
            <a:off x="230465" y="5610778"/>
            <a:ext cx="1599509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/>
            <a:r>
              <a:rPr lang="en-US" sz="2400" b="1" dirty="0" err="1" smtClean="0">
                <a:latin typeface="Gill Sans"/>
                <a:cs typeface="Gill Sans"/>
              </a:rPr>
              <a:t>OOINet</a:t>
            </a:r>
            <a:endParaRPr lang="en-US" sz="1600" b="1" dirty="0" smtClean="0">
              <a:latin typeface="Gill Sans"/>
              <a:cs typeface="Gill Sans"/>
            </a:endParaRPr>
          </a:p>
        </p:txBody>
      </p:sp>
      <p:cxnSp>
        <p:nvCxnSpPr>
          <p:cNvPr id="45" name="Shape 319"/>
          <p:cNvCxnSpPr/>
          <p:nvPr/>
        </p:nvCxnSpPr>
        <p:spPr>
          <a:xfrm rot="5400000">
            <a:off x="1570125" y="4481778"/>
            <a:ext cx="637671" cy="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49" name="TextBox 17"/>
          <p:cNvSpPr txBox="1">
            <a:spLocks noChangeArrowheads="1"/>
          </p:cNvSpPr>
          <p:nvPr/>
        </p:nvSpPr>
        <p:spPr bwMode="auto">
          <a:xfrm>
            <a:off x="7482561" y="2868090"/>
            <a:ext cx="1599509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/>
            <a:r>
              <a:rPr lang="en-US" sz="1400" dirty="0" smtClean="0">
                <a:latin typeface="Gill Sans"/>
                <a:cs typeface="Gill Sans"/>
              </a:rPr>
              <a:t>ERDDAP</a:t>
            </a:r>
            <a:endParaRPr lang="en-US" sz="1050" dirty="0" smtClean="0">
              <a:latin typeface="Gill Sans"/>
              <a:cs typeface="Gill Sans"/>
            </a:endParaRPr>
          </a:p>
        </p:txBody>
      </p:sp>
      <p:sp>
        <p:nvSpPr>
          <p:cNvPr id="50" name="TextBox 17"/>
          <p:cNvSpPr txBox="1">
            <a:spLocks noChangeArrowheads="1"/>
          </p:cNvSpPr>
          <p:nvPr/>
        </p:nvSpPr>
        <p:spPr bwMode="auto">
          <a:xfrm>
            <a:off x="3693895" y="3044194"/>
            <a:ext cx="1220135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/>
            <a:r>
              <a:rPr lang="en-US" sz="1400" dirty="0" smtClean="0">
                <a:latin typeface="Gill Sans"/>
                <a:cs typeface="Gill Sans"/>
              </a:rPr>
              <a:t>THREDDS</a:t>
            </a:r>
            <a:endParaRPr lang="en-US" sz="1050" dirty="0" smtClean="0">
              <a:latin typeface="Gill Sans"/>
              <a:cs typeface="Gill Sans"/>
            </a:endParaRPr>
          </a:p>
        </p:txBody>
      </p:sp>
      <p:sp>
        <p:nvSpPr>
          <p:cNvPr id="54" name="TextBox 17"/>
          <p:cNvSpPr txBox="1">
            <a:spLocks noChangeArrowheads="1"/>
          </p:cNvSpPr>
          <p:nvPr/>
        </p:nvSpPr>
        <p:spPr bwMode="auto">
          <a:xfrm>
            <a:off x="7868384" y="1582028"/>
            <a:ext cx="1233469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r>
              <a:rPr lang="en-US" sz="1400" dirty="0" smtClean="0">
                <a:latin typeface="Gill Sans"/>
                <a:cs typeface="Gill Sans"/>
              </a:rPr>
              <a:t>Alfresco</a:t>
            </a:r>
          </a:p>
          <a:p>
            <a:r>
              <a:rPr lang="en-US" sz="1400" dirty="0" smtClean="0">
                <a:latin typeface="Gill Sans"/>
                <a:cs typeface="Gill Sans"/>
              </a:rPr>
              <a:t>(cruise and doc CM)</a:t>
            </a:r>
            <a:endParaRPr lang="en-US" sz="1050" dirty="0" smtClean="0">
              <a:latin typeface="Gill Sans"/>
              <a:cs typeface="Gill Sans"/>
            </a:endParaRPr>
          </a:p>
        </p:txBody>
      </p:sp>
      <p:sp>
        <p:nvSpPr>
          <p:cNvPr id="55" name="TextBox 17"/>
          <p:cNvSpPr txBox="1">
            <a:spLocks noChangeArrowheads="1"/>
          </p:cNvSpPr>
          <p:nvPr/>
        </p:nvSpPr>
        <p:spPr bwMode="auto">
          <a:xfrm>
            <a:off x="3930752" y="1179272"/>
            <a:ext cx="2295486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r>
              <a:rPr lang="en-US" sz="1400" dirty="0" err="1" smtClean="0">
                <a:latin typeface="Gill Sans"/>
                <a:cs typeface="Gill Sans"/>
              </a:rPr>
              <a:t>oceanobservatories.org</a:t>
            </a:r>
            <a:endParaRPr lang="en-US" sz="1050" dirty="0" smtClean="0">
              <a:latin typeface="Gill Sans"/>
              <a:cs typeface="Gill Sans"/>
            </a:endParaRPr>
          </a:p>
        </p:txBody>
      </p:sp>
      <p:sp>
        <p:nvSpPr>
          <p:cNvPr id="56" name="TextBox 17"/>
          <p:cNvSpPr txBox="1">
            <a:spLocks noChangeArrowheads="1"/>
          </p:cNvSpPr>
          <p:nvPr/>
        </p:nvSpPr>
        <p:spPr bwMode="auto">
          <a:xfrm>
            <a:off x="228600" y="1367784"/>
            <a:ext cx="3276600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/>
            <a:r>
              <a:rPr lang="en-US" sz="2000" b="1" dirty="0" smtClean="0">
                <a:latin typeface="Gill Sans"/>
                <a:cs typeface="Gill Sans"/>
              </a:rPr>
              <a:t>OOI Data Portal + M2M</a:t>
            </a:r>
            <a:endParaRPr lang="en-US" sz="1400" b="1" dirty="0" smtClean="0">
              <a:latin typeface="Gill Sans"/>
              <a:cs typeface="Gill Sans"/>
            </a:endParaRPr>
          </a:p>
        </p:txBody>
      </p:sp>
      <p:sp>
        <p:nvSpPr>
          <p:cNvPr id="57" name="TextBox 17"/>
          <p:cNvSpPr txBox="1">
            <a:spLocks noChangeArrowheads="1"/>
          </p:cNvSpPr>
          <p:nvPr/>
        </p:nvSpPr>
        <p:spPr bwMode="auto">
          <a:xfrm>
            <a:off x="4894000" y="2996109"/>
            <a:ext cx="111924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rgbClr val="000000"/>
                </a:solidFill>
                <a:latin typeface="Lucida Sans Unicode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/>
            <a:r>
              <a:rPr lang="en-US" sz="1400" dirty="0" smtClean="0">
                <a:latin typeface="Gill Sans"/>
                <a:cs typeface="Gill Sans"/>
              </a:rPr>
              <a:t>Raw data</a:t>
            </a:r>
            <a:endParaRPr lang="en-US" sz="1050" dirty="0" smtClean="0">
              <a:latin typeface="Gill Sans"/>
              <a:cs typeface="Gill San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3420" y="5330023"/>
            <a:ext cx="1110760" cy="745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825" y="5312995"/>
            <a:ext cx="1154608" cy="5286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8569" y="5431280"/>
            <a:ext cx="603584" cy="3213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2207" y="5715069"/>
            <a:ext cx="1033555" cy="3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Best Practices: IT Industry is Mature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153400" cy="4546600"/>
          </a:xfrm>
        </p:spPr>
        <p:txBody>
          <a:bodyPr/>
          <a:lstStyle/>
          <a:p>
            <a:r>
              <a:rPr lang="en-US" sz="2000" dirty="0" smtClean="0"/>
              <a:t>Best industry best practices are proven (”Cookbook”)</a:t>
            </a:r>
          </a:p>
          <a:p>
            <a:pPr lvl="1"/>
            <a:r>
              <a:rPr lang="en-US" sz="1600" dirty="0" smtClean="0"/>
              <a:t>Enterprise infrastructure, vendor-supported</a:t>
            </a:r>
          </a:p>
          <a:p>
            <a:pPr lvl="1"/>
            <a:r>
              <a:rPr lang="en-US" sz="1600" dirty="0" smtClean="0"/>
              <a:t>Integrated data lifecycle management</a:t>
            </a:r>
          </a:p>
          <a:p>
            <a:pPr lvl="1"/>
            <a:r>
              <a:rPr lang="en-US" sz="1600" dirty="0" smtClean="0"/>
              <a:t>Redundancy, fail-over, backup</a:t>
            </a:r>
          </a:p>
          <a:p>
            <a:pPr lvl="1"/>
            <a:r>
              <a:rPr lang="en-US" sz="1600" dirty="0" smtClean="0"/>
              <a:t>Firewalls/VPN, segregation, 2-factor authentication</a:t>
            </a:r>
          </a:p>
          <a:p>
            <a:pPr lvl="1"/>
            <a:r>
              <a:rPr lang="en-US" sz="1600" dirty="0" smtClean="0"/>
              <a:t>Authenticated RESTful APIs, </a:t>
            </a:r>
            <a:r>
              <a:rPr lang="en-US" sz="1600" dirty="0" smtClean="0"/>
              <a:t>SSL-based</a:t>
            </a:r>
          </a:p>
          <a:p>
            <a:pPr lvl="1"/>
            <a:r>
              <a:rPr lang="en-US" sz="1600" dirty="0" smtClean="0"/>
              <a:t>Federated identity management</a:t>
            </a:r>
            <a:endParaRPr lang="en-US" sz="1600" dirty="0" smtClean="0"/>
          </a:p>
          <a:p>
            <a:pPr lvl="1"/>
            <a:r>
              <a:rPr lang="en-US" sz="1600" dirty="0" smtClean="0"/>
              <a:t>Agile methods</a:t>
            </a:r>
          </a:p>
          <a:p>
            <a:pPr lvl="1"/>
            <a:r>
              <a:rPr lang="en-US" sz="1600" dirty="0" smtClean="0"/>
              <a:t>DTAP model, automation, continuous integration</a:t>
            </a:r>
          </a:p>
          <a:p>
            <a:pPr lvl="1"/>
            <a:r>
              <a:rPr lang="en-US" sz="1600" dirty="0" smtClean="0"/>
              <a:t>Integrated monitoring, logging</a:t>
            </a:r>
          </a:p>
          <a:p>
            <a:pPr lvl="1"/>
            <a:r>
              <a:rPr lang="en-US" sz="1600" dirty="0" smtClean="0"/>
              <a:t>Business continuity, system maintenance management</a:t>
            </a:r>
          </a:p>
          <a:p>
            <a:pPr lvl="1"/>
            <a:r>
              <a:rPr lang="en-US" sz="1600" dirty="0" smtClean="0"/>
              <a:t>Etc.</a:t>
            </a:r>
          </a:p>
          <a:p>
            <a:endParaRPr lang="en-US" sz="1800" dirty="0" smtClean="0"/>
          </a:p>
          <a:p>
            <a:r>
              <a:rPr lang="en-US" sz="2000" dirty="0" smtClean="0"/>
              <a:t>Not always possible (different level of adoption)</a:t>
            </a:r>
            <a:endParaRPr lang="en-US" sz="2000" dirty="0"/>
          </a:p>
          <a:p>
            <a:pPr lvl="1"/>
            <a:r>
              <a:rPr lang="en-US" sz="1600" dirty="0" smtClean="0"/>
              <a:t>Expensive: enterprise vs. commodity</a:t>
            </a:r>
          </a:p>
          <a:p>
            <a:pPr lvl="1"/>
            <a:r>
              <a:rPr lang="en-US" sz="1600" dirty="0" smtClean="0"/>
              <a:t>Office hours vs. 24/7 support</a:t>
            </a:r>
          </a:p>
          <a:p>
            <a:pPr lvl="1"/>
            <a:r>
              <a:rPr lang="en-US" sz="1600" dirty="0" smtClean="0"/>
              <a:t>Personnel </a:t>
            </a:r>
            <a:r>
              <a:rPr lang="en-US" sz="1600" dirty="0" smtClean="0"/>
              <a:t>with </a:t>
            </a:r>
            <a:r>
              <a:rPr lang="en-US" sz="1600" dirty="0" smtClean="0"/>
              <a:t>adequate </a:t>
            </a:r>
            <a:r>
              <a:rPr lang="en-US" sz="1600" dirty="0"/>
              <a:t>background/experience in academic environment 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CCFC2-C0A2-457A-B4D2-AC032F51B0F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2481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Best Practices: Community Perception Matters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7391400" cy="4648200"/>
          </a:xfrm>
        </p:spPr>
        <p:txBody>
          <a:bodyPr/>
          <a:lstStyle/>
          <a:p>
            <a:r>
              <a:rPr lang="en-US" sz="2000" dirty="0" smtClean="0"/>
              <a:t>The life of the </a:t>
            </a:r>
            <a:r>
              <a:rPr lang="en-US" sz="2000" strike="sngStrike" dirty="0" smtClean="0"/>
              <a:t>system administrator</a:t>
            </a:r>
            <a:r>
              <a:rPr lang="en-US" sz="2000" dirty="0" smtClean="0"/>
              <a:t> CI operator</a:t>
            </a:r>
          </a:p>
          <a:p>
            <a:endParaRPr lang="en-US" sz="1000" dirty="0" smtClean="0"/>
          </a:p>
          <a:p>
            <a:pPr lvl="1"/>
            <a:r>
              <a:rPr lang="en-US" sz="1600" dirty="0" smtClean="0"/>
              <a:t>I need root access to this development environment. Do not worry, I will be careful</a:t>
            </a:r>
            <a:r>
              <a:rPr lang="mr-IN" sz="1600" dirty="0" smtClean="0"/>
              <a:t>…</a:t>
            </a:r>
            <a:endParaRPr lang="en-US" sz="1600" dirty="0" smtClean="0"/>
          </a:p>
          <a:p>
            <a:pPr lvl="1"/>
            <a:r>
              <a:rPr lang="en-US" sz="1600" dirty="0" smtClean="0"/>
              <a:t>I need SSH access to production to grep into some log files</a:t>
            </a:r>
            <a:r>
              <a:rPr lang="mr-IN" sz="1600" dirty="0" smtClean="0"/>
              <a:t>…</a:t>
            </a:r>
            <a:endParaRPr lang="en-US" sz="1600" dirty="0" smtClean="0"/>
          </a:p>
          <a:p>
            <a:pPr lvl="1"/>
            <a:r>
              <a:rPr lang="en-US" sz="1600" dirty="0" smtClean="0"/>
              <a:t>Do we really need to use a VPN?</a:t>
            </a:r>
          </a:p>
          <a:p>
            <a:pPr lvl="1"/>
            <a:r>
              <a:rPr lang="en-US" sz="1600" dirty="0" smtClean="0"/>
              <a:t>I can SSH into XSEDE. Why I cannot SSH into OOI servers?</a:t>
            </a:r>
          </a:p>
          <a:p>
            <a:pPr lvl="1"/>
            <a:r>
              <a:rPr lang="en-US" sz="1600" dirty="0" smtClean="0"/>
              <a:t>I think I need more memory to run this application. </a:t>
            </a:r>
          </a:p>
          <a:p>
            <a:pPr marL="342900" lvl="1" indent="0">
              <a:buNone/>
            </a:pPr>
            <a:r>
              <a:rPr lang="en-US" sz="1600" dirty="0" smtClean="0"/>
              <a:t>    How much do you need? </a:t>
            </a:r>
          </a:p>
          <a:p>
            <a:pPr marL="342900" lvl="1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How much is the maximum possible?</a:t>
            </a:r>
          </a:p>
          <a:p>
            <a:pPr lvl="1"/>
            <a:endParaRPr lang="en-US" sz="1600" dirty="0" smtClean="0"/>
          </a:p>
          <a:p>
            <a:r>
              <a:rPr lang="en-US" sz="1800" u="sng" dirty="0" smtClean="0"/>
              <a:t>Community perception</a:t>
            </a:r>
            <a:r>
              <a:rPr lang="en-US" sz="1800" dirty="0" smtClean="0"/>
              <a:t>: The system is not open, there are too many road blocks, too many constraints</a:t>
            </a:r>
          </a:p>
          <a:p>
            <a:endParaRPr lang="en-US" sz="1800" dirty="0"/>
          </a:p>
          <a:p>
            <a:r>
              <a:rPr lang="en-US" sz="1800" dirty="0" smtClean="0"/>
              <a:t>Need for ”CI best practices” accepted by academic community</a:t>
            </a:r>
          </a:p>
          <a:p>
            <a:pPr lvl="1"/>
            <a:r>
              <a:rPr lang="en-US" sz="1600" dirty="0"/>
              <a:t>Workforce: training on these practices</a:t>
            </a:r>
          </a:p>
          <a:p>
            <a:pPr lvl="1"/>
            <a:r>
              <a:rPr lang="en-US" sz="1600" dirty="0"/>
              <a:t>Engagements: what vs. how</a:t>
            </a:r>
          </a:p>
          <a:p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CCFC2-C0A2-457A-B4D2-AC032F51B0F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692" y="2057400"/>
            <a:ext cx="133858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0609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Role of Academic </a:t>
            </a:r>
            <a:r>
              <a:rPr lang="en-US" sz="2400" dirty="0"/>
              <a:t>and </a:t>
            </a:r>
            <a:r>
              <a:rPr lang="en-US" sz="2400" dirty="0" smtClean="0"/>
              <a:t>Commercial </a:t>
            </a:r>
            <a:r>
              <a:rPr lang="en-US" sz="2400" dirty="0"/>
              <a:t>S</a:t>
            </a:r>
            <a:r>
              <a:rPr lang="en-US" sz="2400" dirty="0" smtClean="0"/>
              <a:t>ervices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447800"/>
            <a:ext cx="8534400" cy="4546600"/>
          </a:xfrm>
        </p:spPr>
        <p:txBody>
          <a:bodyPr/>
          <a:lstStyle/>
          <a:p>
            <a:r>
              <a:rPr lang="en-US" sz="2000" dirty="0" smtClean="0"/>
              <a:t>A (data) facility does not necessarily need Cloud/CI services by definition</a:t>
            </a:r>
          </a:p>
          <a:p>
            <a:pPr lvl="1"/>
            <a:r>
              <a:rPr lang="en-US" sz="1600" dirty="0" smtClean="0"/>
              <a:t>Specific science mission; scope of work and budget</a:t>
            </a:r>
          </a:p>
          <a:p>
            <a:pPr lvl="1"/>
            <a:endParaRPr lang="en-US" sz="1200" dirty="0" smtClean="0"/>
          </a:p>
          <a:p>
            <a:r>
              <a:rPr lang="en-US" sz="2000" dirty="0"/>
              <a:t>Beyond baseline </a:t>
            </a:r>
            <a:r>
              <a:rPr lang="en-US" sz="2000" dirty="0" smtClean="0"/>
              <a:t>services</a:t>
            </a:r>
          </a:p>
          <a:p>
            <a:pPr lvl="1"/>
            <a:r>
              <a:rPr lang="en-US" sz="1600" dirty="0" smtClean="0"/>
              <a:t>Analytics; alternative </a:t>
            </a:r>
            <a:r>
              <a:rPr lang="en-US" sz="1600" dirty="0"/>
              <a:t>data delivery </a:t>
            </a:r>
            <a:r>
              <a:rPr lang="en-US" sz="1600" dirty="0" smtClean="0"/>
              <a:t>methods (e.g., push mode); </a:t>
            </a:r>
            <a:r>
              <a:rPr lang="en-US" sz="1600" dirty="0" smtClean="0"/>
              <a:t>Content Distribution Networks</a:t>
            </a:r>
          </a:p>
          <a:p>
            <a:endParaRPr lang="en-US" sz="1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Hybrid models with academic clouds/CI</a:t>
            </a:r>
            <a:endParaRPr lang="en-US" sz="2000" dirty="0"/>
          </a:p>
          <a:p>
            <a:pPr lvl="1"/>
            <a:r>
              <a:rPr lang="en-US" sz="1600" dirty="0" smtClean="0"/>
              <a:t>Not only </a:t>
            </a:r>
            <a:r>
              <a:rPr lang="en-US" sz="1600" dirty="0" smtClean="0"/>
              <a:t>compute/storage but </a:t>
            </a:r>
            <a:r>
              <a:rPr lang="en-US" sz="1600" dirty="0" smtClean="0"/>
              <a:t>research </a:t>
            </a:r>
            <a:r>
              <a:rPr lang="en-US" sz="1600" dirty="0" smtClean="0"/>
              <a:t>networks, services, expertise</a:t>
            </a:r>
            <a:endParaRPr lang="en-US" sz="1600" dirty="0"/>
          </a:p>
          <a:p>
            <a:endParaRPr lang="en-US" sz="1200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en-US" sz="2000" dirty="0" smtClean="0"/>
              <a:t>Clouds provide flexible and robust abstractions</a:t>
            </a:r>
          </a:p>
          <a:p>
            <a:pPr lvl="1"/>
            <a:r>
              <a:rPr lang="en-US" sz="1600" dirty="0" smtClean="0"/>
              <a:t>Suitable for global data delivery</a:t>
            </a:r>
          </a:p>
          <a:p>
            <a:pPr lvl="1"/>
            <a:r>
              <a:rPr lang="en-US" sz="1600" dirty="0" smtClean="0"/>
              <a:t>However, cost is a concern when data rates increase</a:t>
            </a:r>
            <a:endParaRPr lang="en-US" sz="1600" dirty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CCFC2-C0A2-457A-B4D2-AC032F51B0F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876801"/>
            <a:ext cx="5561638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0673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Shared CI Resource/Service </a:t>
            </a:r>
            <a:r>
              <a:rPr lang="en-US" sz="2400" dirty="0"/>
              <a:t>M</a:t>
            </a:r>
            <a:r>
              <a:rPr lang="en-US" sz="2400" dirty="0" smtClean="0"/>
              <a:t>odels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47800"/>
            <a:ext cx="8077200" cy="4546600"/>
          </a:xfrm>
        </p:spPr>
        <p:txBody>
          <a:bodyPr/>
          <a:lstStyle/>
          <a:p>
            <a:r>
              <a:rPr lang="en-US" sz="2000" dirty="0"/>
              <a:t>Users must download and process data locally</a:t>
            </a:r>
          </a:p>
          <a:p>
            <a:pPr marL="571500" lvl="2">
              <a:buFont typeface="Times New Roman" pitchFamily="18" charset="0"/>
              <a:buChar char="•"/>
            </a:pPr>
            <a:r>
              <a:rPr lang="en-US" sz="1600" dirty="0"/>
              <a:t>Requires powerful computing, storage, and networking</a:t>
            </a:r>
          </a:p>
          <a:p>
            <a:pPr marL="571500" lvl="2">
              <a:buFont typeface="Times New Roman" pitchFamily="18" charset="0"/>
              <a:buChar char="•"/>
            </a:pPr>
            <a:r>
              <a:rPr lang="en-US" sz="1600" dirty="0"/>
              <a:t>Limits impact and usability of data to those with access to such </a:t>
            </a:r>
            <a:r>
              <a:rPr lang="en-US" sz="1600" dirty="0" smtClean="0"/>
              <a:t>resources</a:t>
            </a:r>
          </a:p>
          <a:p>
            <a:pPr marL="571500" lvl="2">
              <a:buFont typeface="Times New Roman" pitchFamily="18" charset="0"/>
              <a:buChar char="•"/>
            </a:pPr>
            <a:endParaRPr lang="en-US" sz="600" dirty="0"/>
          </a:p>
          <a:p>
            <a:r>
              <a:rPr lang="en-US" sz="2000" dirty="0"/>
              <a:t>NSF-ACI can support these use cases but remains largely disconnected from scientific </a:t>
            </a:r>
            <a:r>
              <a:rPr lang="en-US" sz="2000" dirty="0" smtClean="0"/>
              <a:t>facilities</a:t>
            </a:r>
          </a:p>
          <a:p>
            <a:endParaRPr lang="en-US" sz="600" dirty="0"/>
          </a:p>
          <a:p>
            <a:r>
              <a:rPr lang="en-US" sz="2000" dirty="0"/>
              <a:t>Integrate </a:t>
            </a:r>
            <a:r>
              <a:rPr lang="en-US" sz="2000" dirty="0" smtClean="0"/>
              <a:t>facilities </a:t>
            </a:r>
            <a:r>
              <a:rPr lang="en-US" sz="2000" dirty="0"/>
              <a:t>(e.g., OOI) </a:t>
            </a:r>
            <a:r>
              <a:rPr lang="en-US" sz="2000" dirty="0" smtClean="0"/>
              <a:t>with NSF-ACI in </a:t>
            </a:r>
            <a:r>
              <a:rPr lang="en-US" sz="2000" dirty="0"/>
              <a:t>an automated </a:t>
            </a:r>
            <a:r>
              <a:rPr lang="en-US" sz="2000" dirty="0" smtClean="0"/>
              <a:t>manner</a:t>
            </a:r>
          </a:p>
          <a:p>
            <a:endParaRPr lang="en-US" sz="600" dirty="0"/>
          </a:p>
          <a:p>
            <a:r>
              <a:rPr lang="en-US" sz="2000" dirty="0"/>
              <a:t>Leverage existing NSF-funded infrastructure to support processing </a:t>
            </a:r>
            <a:r>
              <a:rPr lang="en-US" sz="2000" dirty="0" smtClean="0"/>
              <a:t>of </a:t>
            </a:r>
            <a:r>
              <a:rPr lang="en-US" sz="2000" dirty="0"/>
              <a:t>data and creation of new data </a:t>
            </a:r>
            <a:r>
              <a:rPr lang="en-US" sz="2000" dirty="0" smtClean="0"/>
              <a:t>products</a:t>
            </a:r>
          </a:p>
          <a:p>
            <a:endParaRPr lang="en-US" sz="600" dirty="0"/>
          </a:p>
          <a:p>
            <a:r>
              <a:rPr lang="en-US" sz="2000" dirty="0"/>
              <a:t>Leverage existing high-speed interconnects (internet2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endParaRPr lang="en-US" sz="2000" dirty="0" smtClean="0"/>
          </a:p>
          <a:p>
            <a:pPr marL="1373188" indent="-960438">
              <a:buNone/>
            </a:pPr>
            <a:r>
              <a:rPr lang="en-US" sz="1800" dirty="0" smtClean="0"/>
              <a:t>Model 1: CI resources/services used as a utility (XSEDE, OSG, Chameleon, </a:t>
            </a:r>
            <a:r>
              <a:rPr lang="en-US" sz="1800" dirty="0" err="1" smtClean="0"/>
              <a:t>CloudLab</a:t>
            </a:r>
            <a:r>
              <a:rPr lang="en-US" sz="1800" dirty="0" smtClean="0"/>
              <a:t>, etc.)</a:t>
            </a:r>
          </a:p>
          <a:p>
            <a:pPr marL="1373188" indent="-960438">
              <a:buNone/>
            </a:pPr>
            <a:r>
              <a:rPr lang="en-US" sz="1800" dirty="0" smtClean="0"/>
              <a:t>Model 2: CI resources shared for building a ”bigger” CI. Synergies/win-win opportunities are possible but challenging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CCFC2-C0A2-457A-B4D2-AC032F51B0F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960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Beyond Data Delivery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Enable </a:t>
            </a:r>
            <a:r>
              <a:rPr lang="en-US" sz="2000" dirty="0"/>
              <a:t>workflows that when triggered can seamlessly orchestrate the entire data-to-discovery </a:t>
            </a:r>
            <a:r>
              <a:rPr lang="en-US" sz="2000" dirty="0" smtClean="0"/>
              <a:t>pipeline</a:t>
            </a:r>
          </a:p>
          <a:p>
            <a:endParaRPr lang="en-US" sz="600" dirty="0"/>
          </a:p>
          <a:p>
            <a:r>
              <a:rPr lang="en-US" sz="2000" dirty="0"/>
              <a:t>Provide distributed content-delivery networks (CDNs</a:t>
            </a:r>
            <a:r>
              <a:rPr lang="en-US" sz="2000" dirty="0" smtClean="0"/>
              <a:t>)</a:t>
            </a:r>
          </a:p>
          <a:p>
            <a:endParaRPr lang="en-US" sz="600" dirty="0"/>
          </a:p>
          <a:p>
            <a:r>
              <a:rPr lang="en-US" sz="2000" dirty="0"/>
              <a:t>Manual query and processing of data</a:t>
            </a:r>
          </a:p>
          <a:p>
            <a:pPr lvl="1"/>
            <a:r>
              <a:rPr lang="en-US" sz="1600" dirty="0"/>
              <a:t>Users issue query for data to be transferred from large-scale scientific facilities and processed at </a:t>
            </a:r>
            <a:r>
              <a:rPr lang="en-US" sz="1600" dirty="0" smtClean="0"/>
              <a:t>NSF-ACI</a:t>
            </a:r>
            <a:endParaRPr lang="en-US" sz="600" dirty="0" smtClean="0"/>
          </a:p>
          <a:p>
            <a:pPr lvl="1"/>
            <a:endParaRPr lang="en-US" sz="600" dirty="0"/>
          </a:p>
          <a:p>
            <a:r>
              <a:rPr lang="en-US" sz="2000" dirty="0"/>
              <a:t>Data-driven query and processing of data</a:t>
            </a:r>
          </a:p>
          <a:p>
            <a:pPr lvl="1"/>
            <a:r>
              <a:rPr lang="en-US" sz="1600" dirty="0"/>
              <a:t>Users register queries and workflows that automatically trigger computation when certain types of data are available or when certain results from previous queries are </a:t>
            </a:r>
            <a:r>
              <a:rPr lang="en-US" sz="1600" dirty="0" smtClean="0"/>
              <a:t>observed</a:t>
            </a:r>
          </a:p>
          <a:p>
            <a:pPr lvl="1"/>
            <a:endParaRPr lang="en-US" sz="600" dirty="0"/>
          </a:p>
          <a:p>
            <a:r>
              <a:rPr lang="en-US" sz="2000" dirty="0"/>
              <a:t>Data-driven query, aggregation, and processing across multiple data-stores</a:t>
            </a:r>
          </a:p>
          <a:p>
            <a:pPr lvl="1"/>
            <a:r>
              <a:rPr lang="en-US" sz="1600" dirty="0"/>
              <a:t>Allow users to define and register complex queries to couple multiple sources of data, which can potentially be processed in different ACI facilities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CCFC2-C0A2-457A-B4D2-AC032F51B0F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7789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OI_AnnualRev-CG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2D0DB"/>
      </a:accent1>
      <a:accent2>
        <a:srgbClr val="333399"/>
      </a:accent2>
      <a:accent3>
        <a:srgbClr val="FFFFFF"/>
      </a:accent3>
      <a:accent4>
        <a:srgbClr val="000000"/>
      </a:accent4>
      <a:accent5>
        <a:srgbClr val="D5E4EA"/>
      </a:accent5>
      <a:accent6>
        <a:srgbClr val="2D2D8A"/>
      </a:accent6>
      <a:hlink>
        <a:srgbClr val="009999"/>
      </a:hlink>
      <a:folHlink>
        <a:srgbClr val="99CC00"/>
      </a:folHlink>
    </a:clrScheme>
    <a:fontScheme name="OOI_AnnualRev-CG">
      <a:majorFont>
        <a:latin typeface="Arial"/>
        <a:ea typeface="ヒラギノ角ゴ ProN W3"/>
        <a:cs typeface=""/>
      </a:majorFont>
      <a:minorFont>
        <a:latin typeface="Arial"/>
        <a:ea typeface="ヒラギノ角ゴ ProN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OI_AnnualRev-C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57234</TotalTime>
  <Words>821</Words>
  <Application>Microsoft Macintosh PowerPoint</Application>
  <PresentationFormat>On-screen Show (4:3)</PresentationFormat>
  <Paragraphs>161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Avenir   </vt:lpstr>
      <vt:lpstr>Consolas</vt:lpstr>
      <vt:lpstr>Gill Sans</vt:lpstr>
      <vt:lpstr>Helvetica Neue</vt:lpstr>
      <vt:lpstr>Lucida Sans Unicode</vt:lpstr>
      <vt:lpstr>ＭＳ Ｐゴシック</vt:lpstr>
      <vt:lpstr>Times New Roman</vt:lpstr>
      <vt:lpstr>ヒラギノ角ゴ ProN W3</vt:lpstr>
      <vt:lpstr>Arial</vt:lpstr>
      <vt:lpstr>OOI_AnnualRev-CG</vt:lpstr>
      <vt:lpstr>CI Models, Challenges, Best Practices</vt:lpstr>
      <vt:lpstr>PowerPoint Presentation</vt:lpstr>
      <vt:lpstr>OOI CI Overall Architecture</vt:lpstr>
      <vt:lpstr>Integrated Software Stack</vt:lpstr>
      <vt:lpstr>Best Practices: IT Industry is Mature</vt:lpstr>
      <vt:lpstr>Best Practices: Community Perception Matters</vt:lpstr>
      <vt:lpstr>Role of Academic and Commercial Services</vt:lpstr>
      <vt:lpstr>Shared CI Resource/Service Models </vt:lpstr>
      <vt:lpstr>Beyond Data Delivery</vt:lpstr>
      <vt:lpstr>Digital Still Camera – Image Analysis on CI/Cloud</vt:lpstr>
      <vt:lpstr>Continuity/robustness vs. forward-looking </vt:lpstr>
      <vt:lpstr>PowerPoint Presentation</vt:lpstr>
    </vt:vector>
  </TitlesOfParts>
  <Company>WHOI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GGSN_OOI_Presentation_Template.ppt</dc:title>
  <dc:creator>Steve Gaul</dc:creator>
  <cp:lastModifiedBy>Microsoft Office User</cp:lastModifiedBy>
  <cp:revision>1075</cp:revision>
  <cp:lastPrinted>2017-02-14T15:33:27Z</cp:lastPrinted>
  <dcterms:created xsi:type="dcterms:W3CDTF">2011-03-07T12:17:43Z</dcterms:created>
  <dcterms:modified xsi:type="dcterms:W3CDTF">2017-09-07T11:17:56Z</dcterms:modified>
</cp:coreProperties>
</file>